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9" r:id="rId5"/>
    <p:sldId id="270" r:id="rId6"/>
    <p:sldId id="271" r:id="rId7"/>
    <p:sldId id="260" r:id="rId8"/>
    <p:sldId id="262" r:id="rId9"/>
    <p:sldId id="268"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0"/>
  </p:normalViewPr>
  <p:slideViewPr>
    <p:cSldViewPr snapToGrid="0">
      <p:cViewPr>
        <p:scale>
          <a:sx n="92" d="100"/>
          <a:sy n="92" d="100"/>
        </p:scale>
        <p:origin x="1320"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0CB1EC-18FF-4B1A-974F-B327EF7255EF}"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6F8BA6B0-E6EE-4DFD-B46E-33A7059B6EA5}">
      <dgm:prSet/>
      <dgm:spPr/>
      <dgm:t>
        <a:bodyPr/>
        <a:lstStyle/>
        <a:p>
          <a:r>
            <a:rPr lang="en-GB"/>
            <a:t>siren noise from sound snap</a:t>
          </a:r>
          <a:endParaRPr lang="en-US"/>
        </a:p>
      </dgm:t>
    </dgm:pt>
    <dgm:pt modelId="{2C8ED940-60B9-410C-987D-CE0BAA9091E8}" type="parTrans" cxnId="{A0A5048E-2A22-48FC-96B9-3A066F5492EB}">
      <dgm:prSet/>
      <dgm:spPr/>
      <dgm:t>
        <a:bodyPr/>
        <a:lstStyle/>
        <a:p>
          <a:endParaRPr lang="en-US"/>
        </a:p>
      </dgm:t>
    </dgm:pt>
    <dgm:pt modelId="{749A91DD-CD2C-4BE1-9F7A-4D3AA6C83373}" type="sibTrans" cxnId="{A0A5048E-2A22-48FC-96B9-3A066F5492EB}">
      <dgm:prSet/>
      <dgm:spPr/>
      <dgm:t>
        <a:bodyPr/>
        <a:lstStyle/>
        <a:p>
          <a:endParaRPr lang="en-US"/>
        </a:p>
      </dgm:t>
    </dgm:pt>
    <dgm:pt modelId="{A37B6B33-8190-41B3-AC27-188D646383EC}">
      <dgm:prSet/>
      <dgm:spPr/>
      <dgm:t>
        <a:bodyPr/>
        <a:lstStyle/>
        <a:p>
          <a:r>
            <a:rPr lang="en-GB"/>
            <a:t>background music – sound snap </a:t>
          </a:r>
          <a:endParaRPr lang="en-US"/>
        </a:p>
      </dgm:t>
    </dgm:pt>
    <dgm:pt modelId="{6BB994C7-7550-4EF1-8180-F64A5279EFEE}" type="parTrans" cxnId="{CF22E66A-89C3-4BB1-B584-AEB6D6956E25}">
      <dgm:prSet/>
      <dgm:spPr/>
      <dgm:t>
        <a:bodyPr/>
        <a:lstStyle/>
        <a:p>
          <a:endParaRPr lang="en-US"/>
        </a:p>
      </dgm:t>
    </dgm:pt>
    <dgm:pt modelId="{ECCCC296-987C-4766-A5A6-B933C97E925A}" type="sibTrans" cxnId="{CF22E66A-89C3-4BB1-B584-AEB6D6956E25}">
      <dgm:prSet/>
      <dgm:spPr/>
      <dgm:t>
        <a:bodyPr/>
        <a:lstStyle/>
        <a:p>
          <a:endParaRPr lang="en-US"/>
        </a:p>
      </dgm:t>
    </dgm:pt>
    <dgm:pt modelId="{9DBA02B9-3AFD-3542-AB2E-5D66591F9224}" type="pres">
      <dgm:prSet presAssocID="{9A0CB1EC-18FF-4B1A-974F-B327EF7255EF}" presName="diagram" presStyleCnt="0">
        <dgm:presLayoutVars>
          <dgm:dir/>
          <dgm:resizeHandles val="exact"/>
        </dgm:presLayoutVars>
      </dgm:prSet>
      <dgm:spPr/>
    </dgm:pt>
    <dgm:pt modelId="{AB740796-1FB5-A84B-A10E-2D27AC6545FA}" type="pres">
      <dgm:prSet presAssocID="{6F8BA6B0-E6EE-4DFD-B46E-33A7059B6EA5}" presName="node" presStyleLbl="node1" presStyleIdx="0" presStyleCnt="2">
        <dgm:presLayoutVars>
          <dgm:bulletEnabled val="1"/>
        </dgm:presLayoutVars>
      </dgm:prSet>
      <dgm:spPr/>
    </dgm:pt>
    <dgm:pt modelId="{0DB0A4A6-0349-E842-B5D8-991BA04FDCDC}" type="pres">
      <dgm:prSet presAssocID="{749A91DD-CD2C-4BE1-9F7A-4D3AA6C83373}" presName="sibTrans" presStyleCnt="0"/>
      <dgm:spPr/>
    </dgm:pt>
    <dgm:pt modelId="{05D60C0B-4DC2-B04B-BF19-7938989181FB}" type="pres">
      <dgm:prSet presAssocID="{A37B6B33-8190-41B3-AC27-188D646383EC}" presName="node" presStyleLbl="node1" presStyleIdx="1" presStyleCnt="2">
        <dgm:presLayoutVars>
          <dgm:bulletEnabled val="1"/>
        </dgm:presLayoutVars>
      </dgm:prSet>
      <dgm:spPr/>
    </dgm:pt>
  </dgm:ptLst>
  <dgm:cxnLst>
    <dgm:cxn modelId="{EABC0E02-8F8D-4849-9A42-B18C74F5E6EC}" type="presOf" srcId="{6F8BA6B0-E6EE-4DFD-B46E-33A7059B6EA5}" destId="{AB740796-1FB5-A84B-A10E-2D27AC6545FA}" srcOrd="0" destOrd="0" presId="urn:microsoft.com/office/officeart/2005/8/layout/default"/>
    <dgm:cxn modelId="{8FAA9D40-5043-8942-9B4C-A6E030BB984C}" type="presOf" srcId="{A37B6B33-8190-41B3-AC27-188D646383EC}" destId="{05D60C0B-4DC2-B04B-BF19-7938989181FB}" srcOrd="0" destOrd="0" presId="urn:microsoft.com/office/officeart/2005/8/layout/default"/>
    <dgm:cxn modelId="{993B3A66-C4A3-D144-B5F0-20F39DA63CBB}" type="presOf" srcId="{9A0CB1EC-18FF-4B1A-974F-B327EF7255EF}" destId="{9DBA02B9-3AFD-3542-AB2E-5D66591F9224}" srcOrd="0" destOrd="0" presId="urn:microsoft.com/office/officeart/2005/8/layout/default"/>
    <dgm:cxn modelId="{CF22E66A-89C3-4BB1-B584-AEB6D6956E25}" srcId="{9A0CB1EC-18FF-4B1A-974F-B327EF7255EF}" destId="{A37B6B33-8190-41B3-AC27-188D646383EC}" srcOrd="1" destOrd="0" parTransId="{6BB994C7-7550-4EF1-8180-F64A5279EFEE}" sibTransId="{ECCCC296-987C-4766-A5A6-B933C97E925A}"/>
    <dgm:cxn modelId="{A0A5048E-2A22-48FC-96B9-3A066F5492EB}" srcId="{9A0CB1EC-18FF-4B1A-974F-B327EF7255EF}" destId="{6F8BA6B0-E6EE-4DFD-B46E-33A7059B6EA5}" srcOrd="0" destOrd="0" parTransId="{2C8ED940-60B9-410C-987D-CE0BAA9091E8}" sibTransId="{749A91DD-CD2C-4BE1-9F7A-4D3AA6C83373}"/>
    <dgm:cxn modelId="{136B9659-1E46-2946-BEF6-510D28477B7A}" type="presParOf" srcId="{9DBA02B9-3AFD-3542-AB2E-5D66591F9224}" destId="{AB740796-1FB5-A84B-A10E-2D27AC6545FA}" srcOrd="0" destOrd="0" presId="urn:microsoft.com/office/officeart/2005/8/layout/default"/>
    <dgm:cxn modelId="{2D4E1B84-AFA9-D74C-8042-055D719DDF5A}" type="presParOf" srcId="{9DBA02B9-3AFD-3542-AB2E-5D66591F9224}" destId="{0DB0A4A6-0349-E842-B5D8-991BA04FDCDC}" srcOrd="1" destOrd="0" presId="urn:microsoft.com/office/officeart/2005/8/layout/default"/>
    <dgm:cxn modelId="{B4C7C1FE-70F0-084C-BE61-94B6FF85D6E6}" type="presParOf" srcId="{9DBA02B9-3AFD-3542-AB2E-5D66591F9224}" destId="{05D60C0B-4DC2-B04B-BF19-7938989181FB}"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40796-1FB5-A84B-A10E-2D27AC6545FA}">
      <dsp:nvSpPr>
        <dsp:cNvPr id="0" name=""/>
        <dsp:cNvSpPr/>
      </dsp:nvSpPr>
      <dsp:spPr>
        <a:xfrm>
          <a:off x="656920" y="2837"/>
          <a:ext cx="3801649" cy="228098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GB" sz="4600" kern="1200"/>
            <a:t>siren noise from sound snap</a:t>
          </a:r>
          <a:endParaRPr lang="en-US" sz="4600" kern="1200"/>
        </a:p>
      </dsp:txBody>
      <dsp:txXfrm>
        <a:off x="656920" y="2837"/>
        <a:ext cx="3801649" cy="2280989"/>
      </dsp:txXfrm>
    </dsp:sp>
    <dsp:sp modelId="{05D60C0B-4DC2-B04B-BF19-7938989181FB}">
      <dsp:nvSpPr>
        <dsp:cNvPr id="0" name=""/>
        <dsp:cNvSpPr/>
      </dsp:nvSpPr>
      <dsp:spPr>
        <a:xfrm>
          <a:off x="656920" y="2663991"/>
          <a:ext cx="3801649" cy="2280989"/>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GB" sz="4600" kern="1200"/>
            <a:t>background music – sound snap </a:t>
          </a:r>
          <a:endParaRPr lang="en-US" sz="4600" kern="1200"/>
        </a:p>
      </dsp:txBody>
      <dsp:txXfrm>
        <a:off x="656920" y="2663991"/>
        <a:ext cx="3801649" cy="22809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1FCF-1B5A-79C0-57DB-D1E71D49011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5CAE027-6D74-E593-4DB3-F899D4947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6D7F4F3-B2E7-5504-7EC1-C4D411D6880A}"/>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5" name="Footer Placeholder 4">
            <a:extLst>
              <a:ext uri="{FF2B5EF4-FFF2-40B4-BE49-F238E27FC236}">
                <a16:creationId xmlns:a16="http://schemas.microsoft.com/office/drawing/2014/main" id="{C2581DC6-FE25-A152-039F-F64E36706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B02E3-AE40-EC21-E775-F4A81FBB76B0}"/>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167903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C68B4-EEED-1639-CEFD-9C15B789C6B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A70B9B-6C35-5A22-61E6-64A16F4F5B4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EC19A0-AD72-8163-E432-48089C33FCFF}"/>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5" name="Footer Placeholder 4">
            <a:extLst>
              <a:ext uri="{FF2B5EF4-FFF2-40B4-BE49-F238E27FC236}">
                <a16:creationId xmlns:a16="http://schemas.microsoft.com/office/drawing/2014/main" id="{E5883448-9244-391B-2141-628822921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5FAE9-7222-92F3-E759-C763B72DB79B}"/>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36695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71FEB-0CA1-38CE-5537-BC7F457059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3F52F4-FB11-3228-F194-80246B3A1A2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682A34-2BAC-B99F-E759-D13F6DDDECD2}"/>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5" name="Footer Placeholder 4">
            <a:extLst>
              <a:ext uri="{FF2B5EF4-FFF2-40B4-BE49-F238E27FC236}">
                <a16:creationId xmlns:a16="http://schemas.microsoft.com/office/drawing/2014/main" id="{EA48C84F-C454-095F-AF98-6E828328E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E0B98-FE00-D657-59A8-4C5C72C6AFAF}"/>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1844237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35BA-6F23-513F-4F0C-4FB1B91ED7D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A2223B3-7F64-D897-4CBD-B3F87E193E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C02578-78D1-DF0C-FB80-8D2D7D36C6A1}"/>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5" name="Footer Placeholder 4">
            <a:extLst>
              <a:ext uri="{FF2B5EF4-FFF2-40B4-BE49-F238E27FC236}">
                <a16:creationId xmlns:a16="http://schemas.microsoft.com/office/drawing/2014/main" id="{DC6694AD-9EE5-0EDF-FCF3-C3BA30822F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CB1F4-55B5-94EC-451F-0BB43C19CB40}"/>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161569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6501-3838-3AF9-8F60-E22F5024D1B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822E7A-4CDF-C602-16FE-B226FE8D93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579B272-E7EC-990E-7D31-070B4298C85F}"/>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5" name="Footer Placeholder 4">
            <a:extLst>
              <a:ext uri="{FF2B5EF4-FFF2-40B4-BE49-F238E27FC236}">
                <a16:creationId xmlns:a16="http://schemas.microsoft.com/office/drawing/2014/main" id="{25C5AC5C-2EDB-F530-5F29-083D39F8B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1CF1-FBC2-EE32-4BC8-562937C91AB2}"/>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154886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EB80-FE0A-BE2C-4D2D-7E01A86555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6A770A-FE6B-3295-AD00-DA00B8B991C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DE42FA0-9D93-B660-6B98-06DE6F9B830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7336868-51E4-6CA2-2BFD-12AA72FEFB33}"/>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6" name="Footer Placeholder 5">
            <a:extLst>
              <a:ext uri="{FF2B5EF4-FFF2-40B4-BE49-F238E27FC236}">
                <a16:creationId xmlns:a16="http://schemas.microsoft.com/office/drawing/2014/main" id="{28C2439E-FF60-FEC7-84EB-1BDD454E06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C093A-613C-D67E-0196-41B0C33514CF}"/>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187658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FD70E-B98F-468A-834F-B92D998C117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BBFF03-C0A6-1EF6-E7B0-58C11B7B1C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B3AFC7-ACC2-8FA8-EDBD-7089791B5F2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692C843-57A8-C59E-FBA3-B81EF5101B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626D2EA-FFDB-7A85-61EC-3E4F42551B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482DA9B-687C-AFEC-7AA6-563E699140F2}"/>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8" name="Footer Placeholder 7">
            <a:extLst>
              <a:ext uri="{FF2B5EF4-FFF2-40B4-BE49-F238E27FC236}">
                <a16:creationId xmlns:a16="http://schemas.microsoft.com/office/drawing/2014/main" id="{8D322633-67B1-9959-60EF-B5F848510A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741682-6450-88A5-E6C1-B1BC7506388E}"/>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406605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FE9F-85BC-740A-0050-26916417CFE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678ADCE-FE64-F72F-8FEF-77438236382D}"/>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4" name="Footer Placeholder 3">
            <a:extLst>
              <a:ext uri="{FF2B5EF4-FFF2-40B4-BE49-F238E27FC236}">
                <a16:creationId xmlns:a16="http://schemas.microsoft.com/office/drawing/2014/main" id="{AE110813-0B7A-12CF-2A6D-2B2DFA39C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75FD42-109E-6078-5135-58497F44DF9E}"/>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845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640748-91A7-04EB-BB33-791051870848}"/>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3" name="Footer Placeholder 2">
            <a:extLst>
              <a:ext uri="{FF2B5EF4-FFF2-40B4-BE49-F238E27FC236}">
                <a16:creationId xmlns:a16="http://schemas.microsoft.com/office/drawing/2014/main" id="{BF86F48F-1712-B236-C70D-D69773E257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F2E9F9-7150-0ACC-70E9-9B33F2501A95}"/>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1586070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0906-348F-4214-42D5-FD1E3A096E6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5CC25FF-5326-D26C-6400-A920B78B83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0EC883A-4D55-F87A-9BB3-14D8C2061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B3B9E6-95E3-7EC3-9C62-09ACA5518FA2}"/>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6" name="Footer Placeholder 5">
            <a:extLst>
              <a:ext uri="{FF2B5EF4-FFF2-40B4-BE49-F238E27FC236}">
                <a16:creationId xmlns:a16="http://schemas.microsoft.com/office/drawing/2014/main" id="{952A4796-1A1C-A00E-FF21-1CC7C3F68C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5C7523-C303-93F8-4A7B-450A23BF84DE}"/>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1728626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30A1-9A4C-5F9C-C32D-A9A1260644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4DFE97-B629-8154-15AC-61E6CCE7D8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5F8A72-28C8-BCC3-2336-03CAFCB60B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9311B1-F847-AADB-995C-5719E0DC9951}"/>
              </a:ext>
            </a:extLst>
          </p:cNvPr>
          <p:cNvSpPr>
            <a:spLocks noGrp="1"/>
          </p:cNvSpPr>
          <p:nvPr>
            <p:ph type="dt" sz="half" idx="10"/>
          </p:nvPr>
        </p:nvSpPr>
        <p:spPr/>
        <p:txBody>
          <a:bodyPr/>
          <a:lstStyle/>
          <a:p>
            <a:fld id="{998B9D12-81F0-B549-8592-CCD6792261B0}" type="datetimeFigureOut">
              <a:rPr lang="en-US" smtClean="0"/>
              <a:t>4/25/24</a:t>
            </a:fld>
            <a:endParaRPr lang="en-US"/>
          </a:p>
        </p:txBody>
      </p:sp>
      <p:sp>
        <p:nvSpPr>
          <p:cNvPr id="6" name="Footer Placeholder 5">
            <a:extLst>
              <a:ext uri="{FF2B5EF4-FFF2-40B4-BE49-F238E27FC236}">
                <a16:creationId xmlns:a16="http://schemas.microsoft.com/office/drawing/2014/main" id="{37FB1C1A-D6A5-3257-4AAF-006831C3F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34CAC4-B2E8-3ED3-ED9C-76E584081B2D}"/>
              </a:ext>
            </a:extLst>
          </p:cNvPr>
          <p:cNvSpPr>
            <a:spLocks noGrp="1"/>
          </p:cNvSpPr>
          <p:nvPr>
            <p:ph type="sldNum" sz="quarter" idx="12"/>
          </p:nvPr>
        </p:nvSpPr>
        <p:spPr/>
        <p:txBody>
          <a:bodyPr/>
          <a:lstStyle/>
          <a:p>
            <a:fld id="{7BBC898B-F87B-434B-A9F2-0354B5DB65A7}" type="slidenum">
              <a:rPr lang="en-US" smtClean="0"/>
              <a:t>‹#›</a:t>
            </a:fld>
            <a:endParaRPr lang="en-US"/>
          </a:p>
        </p:txBody>
      </p:sp>
    </p:spTree>
    <p:extLst>
      <p:ext uri="{BB962C8B-B14F-4D97-AF65-F5344CB8AC3E}">
        <p14:creationId xmlns:p14="http://schemas.microsoft.com/office/powerpoint/2010/main" val="388830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70A32-8CBA-7D72-E578-1C445AD4C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F51506-77ED-9E17-D9A0-419545969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0615DD-1C9D-6141-E9E8-ADEACFC9FA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8B9D12-81F0-B549-8592-CCD6792261B0}" type="datetimeFigureOut">
              <a:rPr lang="en-US" smtClean="0"/>
              <a:t>4/25/24</a:t>
            </a:fld>
            <a:endParaRPr lang="en-US"/>
          </a:p>
        </p:txBody>
      </p:sp>
      <p:sp>
        <p:nvSpPr>
          <p:cNvPr id="5" name="Footer Placeholder 4">
            <a:extLst>
              <a:ext uri="{FF2B5EF4-FFF2-40B4-BE49-F238E27FC236}">
                <a16:creationId xmlns:a16="http://schemas.microsoft.com/office/drawing/2014/main" id="{26C45A50-59B0-F8D9-6D34-DB3EB2000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FAD6EF1-193F-1F01-2517-8307C9DFF3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BC898B-F87B-434B-A9F2-0354B5DB65A7}" type="slidenum">
              <a:rPr lang="en-US" smtClean="0"/>
              <a:t>‹#›</a:t>
            </a:fld>
            <a:endParaRPr lang="en-US"/>
          </a:p>
        </p:txBody>
      </p:sp>
    </p:spTree>
    <p:extLst>
      <p:ext uri="{BB962C8B-B14F-4D97-AF65-F5344CB8AC3E}">
        <p14:creationId xmlns:p14="http://schemas.microsoft.com/office/powerpoint/2010/main" val="220528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assetstore.unity.com/packages/3d/characters/police-officer-proto-series-107256" TargetMode="External"/><Relationship Id="rId3" Type="http://schemas.openxmlformats.org/officeDocument/2006/relationships/hyperlink" Target="https://assetstore.unity.com/packages/2d/textures-materials/sky/fantasy-skybox-free-18353" TargetMode="External"/><Relationship Id="rId7" Type="http://schemas.openxmlformats.org/officeDocument/2006/relationships/hyperlink" Target="https://assetstore.unity.com/packages/3d/props/exterior/realistic-sandbags-95964" TargetMode="External"/><Relationship Id="rId2" Type="http://schemas.openxmlformats.org/officeDocument/2006/relationships/hyperlink" Target="https://assetstore.unity.com/packages/3d/environments/urban/city-package-107224" TargetMode="External"/><Relationship Id="rId1" Type="http://schemas.openxmlformats.org/officeDocument/2006/relationships/slideLayout" Target="../slideLayouts/slideLayout2.xml"/><Relationship Id="rId6" Type="http://schemas.openxmlformats.org/officeDocument/2006/relationships/hyperlink" Target="https://assetstore.unity.com/packages/3d/props/exterior/3d-cartoon-road-warning-signs-260531" TargetMode="External"/><Relationship Id="rId5" Type="http://schemas.openxmlformats.org/officeDocument/2006/relationships/hyperlink" Target="https://assetstore.unity.com/packages/essentials/starter-assets-thirdperson-updates-in-new-charactercontroller-pa-196526" TargetMode="External"/><Relationship Id="rId4" Type="http://schemas.openxmlformats.org/officeDocument/2006/relationships/hyperlink" Target="https://assetstore.unity.com/packages/2d/textures-materials/water/unlit-stylized-water-pack-142285" TargetMode="External"/><Relationship Id="rId9" Type="http://schemas.openxmlformats.org/officeDocument/2006/relationships/hyperlink" Target="https://assetstore.unity.com/packages/3d/props/exterior/phone-booth-2317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autodesk.com/products/maya/overview" TargetMode="External"/><Relationship Id="rId2" Type="http://schemas.openxmlformats.org/officeDocument/2006/relationships/hyperlink" Target="https://assetstore.unity.com/" TargetMode="External"/><Relationship Id="rId1" Type="http://schemas.openxmlformats.org/officeDocument/2006/relationships/slideLayout" Target="../slideLayouts/slideLayout2.xml"/><Relationship Id="rId4" Type="http://schemas.openxmlformats.org/officeDocument/2006/relationships/hyperlink" Target="https://www.soundsnap.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hyperlink" Target="https://www.google.com/url?sa=i&amp;url=https%3A%2F%2Fwww.minecraft.net%2Fen-us%2Fabout-minecraft&amp;psig=AOvVaw0kJS-GWI8vD0J5jSHQ6VZ6&amp;ust=1714143210881000&amp;source=images&amp;cd=vfe&amp;opi=89978449&amp;ved=0CBIQjRxqFwoTCMDvgpzP3YUDFQAAAAAdAAAAABAJ" TargetMode="External"/><Relationship Id="rId7" Type="http://schemas.openxmlformats.org/officeDocument/2006/relationships/hyperlink" Target="https://www.google.com/url?sa=i&amp;url=https%3A%2F%2Fwww.freepik.com%2Ffree-photos-vectors%2F2d-game-character-player&amp;psig=AOvVaw1mf5BxTzllObput8JvEOpP&amp;ust=1714143300915000&amp;source=images&amp;cd=vfe&amp;opi=89978449&amp;ved=0CBIQjRxqFwoTCPjAvMjP3YUDFQAAAAAdAAAAABAE" TargetMode="External"/><Relationship Id="rId12" Type="http://schemas.openxmlformats.org/officeDocument/2006/relationships/image" Target="../media/image13.jpeg"/><Relationship Id="rId2" Type="http://schemas.openxmlformats.org/officeDocument/2006/relationships/image" Target="../media/image7.jpeg"/><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2.jpeg"/><Relationship Id="rId5" Type="http://schemas.openxmlformats.org/officeDocument/2006/relationships/hyperlink" Target="https://www.google.com/url?sa=i&amp;url=https%3A%2F%2Fsketchfab.com%2F3d-models%2Flow-poly-city-41697300a4c643d089784b8688b2ed2c&amp;psig=AOvVaw1yMXGLMu2HLor-hhuW9Xzw&amp;ust=1714143261246000&amp;source=images&amp;cd=vfe&amp;opi=89978449&amp;ved=0CBIQjRxqFwoTCJjy-LLP3YUDFQAAAAAdAAAAABAE" TargetMode="External"/><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www.google.com/url?sa=i&amp;url=https%3A%2F%2Fwww.shutterstock.com%2Fvideo%2Fsearch%2Fsea-level-rise&amp;psig=AOvVaw29-S9s1_z4tJr57zx5JwND&amp;ust=1714143358254000&amp;source=images&amp;cd=vfe&amp;opi=89978449&amp;ved=0CBIQjRxqFwoTCMiwz-HP3YUDFQAAAAAdAAAAABAI" TargetMode="External"/><Relationship Id="rId1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extBox 1">
            <a:extLst>
              <a:ext uri="{FF2B5EF4-FFF2-40B4-BE49-F238E27FC236}">
                <a16:creationId xmlns:a16="http://schemas.microsoft.com/office/drawing/2014/main" id="{614E69A4-7965-D622-A459-0E952AC711E4}"/>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kern="1200">
                <a:solidFill>
                  <a:schemeClr val="tx2"/>
                </a:solidFill>
                <a:latin typeface="+mj-lt"/>
                <a:ea typeface="+mj-ea"/>
                <a:cs typeface="+mj-cs"/>
              </a:rPr>
              <a:t>Media production </a:t>
            </a:r>
          </a:p>
        </p:txBody>
      </p:sp>
    </p:spTree>
    <p:extLst>
      <p:ext uri="{BB962C8B-B14F-4D97-AF65-F5344CB8AC3E}">
        <p14:creationId xmlns:p14="http://schemas.microsoft.com/office/powerpoint/2010/main" val="3323944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4DCDC582-6FE5-370C-805B-1BCB08B78934}"/>
              </a:ext>
            </a:extLst>
          </p:cNvPr>
          <p:cNvSpPr>
            <a:spLocks noGrp="1"/>
          </p:cNvSpPr>
          <p:nvPr>
            <p:ph type="title"/>
          </p:nvPr>
        </p:nvSpPr>
        <p:spPr>
          <a:xfrm>
            <a:off x="804672" y="1401859"/>
            <a:ext cx="4130185" cy="4054282"/>
          </a:xfrm>
        </p:spPr>
        <p:txBody>
          <a:bodyPr>
            <a:normAutofit/>
          </a:bodyPr>
          <a:lstStyle/>
          <a:p>
            <a:r>
              <a:rPr lang="en-US" sz="3600">
                <a:solidFill>
                  <a:schemeClr val="tx2"/>
                </a:solidFill>
              </a:rPr>
              <a:t>Unity assets used </a:t>
            </a:r>
          </a:p>
        </p:txBody>
      </p:sp>
      <p:grpSp>
        <p:nvGrpSpPr>
          <p:cNvPr id="12" name="Group 11">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68FBE05-1172-CDB1-BB0E-083ED2A2D67A}"/>
              </a:ext>
            </a:extLst>
          </p:cNvPr>
          <p:cNvSpPr>
            <a:spLocks noGrp="1"/>
          </p:cNvSpPr>
          <p:nvPr>
            <p:ph idx="1"/>
          </p:nvPr>
        </p:nvSpPr>
        <p:spPr>
          <a:xfrm>
            <a:off x="5257800" y="1553134"/>
            <a:ext cx="6128539" cy="3751732"/>
          </a:xfrm>
        </p:spPr>
        <p:txBody>
          <a:bodyPr anchor="ctr">
            <a:normAutofit fontScale="70000" lnSpcReduction="20000"/>
          </a:bodyPr>
          <a:lstStyle/>
          <a:p>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Low poly city scene added into my own scene - </a:t>
            </a:r>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2"/>
              </a:rPr>
              <a:t>https://assetstore.unity.com/packages/3d/environments/urban/city-package-107224</a:t>
            </a:r>
            <a:endPar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Animated sun skybox –  </a:t>
            </a:r>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3"/>
              </a:rPr>
              <a:t>https://assetstore.unity.com/packages/2d/textures-materials/sky/fantasy-skybox-free-18353</a:t>
            </a:r>
            <a:endParaRPr lang="en-GB" sz="1800" kern="100" dirty="0">
              <a:solidFill>
                <a:schemeClr val="tx2"/>
              </a:solidFill>
              <a:latin typeface="Aptos" panose="020B0004020202020204" pitchFamily="34" charset="0"/>
              <a:ea typeface="Aptos" panose="020B0004020202020204" pitchFamily="34" charset="0"/>
              <a:cs typeface="Times New Roman" panose="02020603050405020304" pitchFamily="18" charset="0"/>
            </a:endParaRPr>
          </a:p>
          <a:p>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Waterplane and stylized ocean material  - </a:t>
            </a:r>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4"/>
              </a:rPr>
              <a:t>https://assetstore.unity.com/packages/2d/textures-materials/water/unlit-stylized-water-pack-142285</a:t>
            </a:r>
            <a:endPar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Character - </a:t>
            </a:r>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5"/>
              </a:rPr>
              <a:t>https://assetstore.unity.com/packages/essentials/starter-assets-thirdperson-updates-in-new-charactercontroller-pa-196526</a:t>
            </a:r>
            <a:endPar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Hazard sign - </a:t>
            </a:r>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6"/>
              </a:rPr>
              <a:t>https://assetstore.unity.com/packages/3d/props/exterior/3d-cartoon-road-warning-signs-260531</a:t>
            </a:r>
            <a:endPar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Sand bags - </a:t>
            </a:r>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7"/>
              </a:rPr>
              <a:t>https://assetstore.unity.com/packages/3d/props/exterior/realistic-sandbags-95964</a:t>
            </a:r>
            <a:endPar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Police officer - </a:t>
            </a:r>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8"/>
              </a:rPr>
              <a:t>https://assetstore.unity.com/packages/3d/characters/police-officer-proto-series-107256</a:t>
            </a:r>
            <a:endPar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Tree prefab -</a:t>
            </a:r>
            <a:endPar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solidFill>
                  <a:schemeClr val="tx2"/>
                </a:solidFill>
                <a:latin typeface="Aptos" panose="020B0004020202020204" pitchFamily="34" charset="0"/>
                <a:ea typeface="Aptos" panose="020B0004020202020204" pitchFamily="34" charset="0"/>
                <a:cs typeface="Times New Roman" panose="02020603050405020304" pitchFamily="18" charset="0"/>
              </a:rPr>
              <a:t>Phone box - </a:t>
            </a:r>
            <a:r>
              <a:rPr lang="en-US" sz="1800" kern="100" dirty="0">
                <a:solidFill>
                  <a:schemeClr val="tx2"/>
                </a:solidFill>
                <a:latin typeface="Aptos" panose="020B0004020202020204" pitchFamily="34" charset="0"/>
                <a:ea typeface="Aptos" panose="020B0004020202020204" pitchFamily="34" charset="0"/>
                <a:cs typeface="Times New Roman" panose="02020603050405020304" pitchFamily="18" charset="0"/>
                <a:hlinkClick r:id="rId9"/>
              </a:rPr>
              <a:t>https://assetstore.unity.com/packages/3d/props/exterior/phone-booth-23178</a:t>
            </a:r>
            <a:endParaRPr lang="en-US" sz="1800" kern="100" dirty="0">
              <a:solidFill>
                <a:schemeClr val="tx2"/>
              </a:solidFill>
              <a:latin typeface="Aptos" panose="020B0004020202020204" pitchFamily="34" charset="0"/>
              <a:ea typeface="Aptos" panose="020B0004020202020204" pitchFamily="34" charset="0"/>
              <a:cs typeface="Times New Roman" panose="02020603050405020304" pitchFamily="18" charset="0"/>
            </a:endParaRPr>
          </a:p>
          <a:p>
            <a:endParaRPr lang="en-GB" sz="1800" kern="100" dirty="0">
              <a:solidFill>
                <a:schemeClr val="tx2"/>
              </a:solidFill>
              <a:latin typeface="Aptos" panose="020B0004020202020204" pitchFamily="34" charset="0"/>
              <a:ea typeface="Aptos" panose="020B0004020202020204" pitchFamily="34" charset="0"/>
              <a:cs typeface="Times New Roman" panose="02020603050405020304" pitchFamily="18" charset="0"/>
            </a:endParaRPr>
          </a:p>
        </p:txBody>
      </p:sp>
      <p:grpSp>
        <p:nvGrpSpPr>
          <p:cNvPr id="18" name="Group 17">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26" name="Freeform: Shape 18">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9">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0">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1">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797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75AD06-DFC4-4B3A-8490-330823D0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C587C93-0840-40DF-96D5-D1F2137E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4B54FC06-7016-A0EF-8FE0-C1B809381B20}"/>
              </a:ext>
            </a:extLst>
          </p:cNvPr>
          <p:cNvSpPr>
            <a:spLocks noGrp="1"/>
          </p:cNvSpPr>
          <p:nvPr>
            <p:ph type="title"/>
          </p:nvPr>
        </p:nvSpPr>
        <p:spPr>
          <a:xfrm>
            <a:off x="804672" y="1401859"/>
            <a:ext cx="4130185" cy="4054282"/>
          </a:xfrm>
        </p:spPr>
        <p:txBody>
          <a:bodyPr>
            <a:normAutofit/>
          </a:bodyPr>
          <a:lstStyle/>
          <a:p>
            <a:r>
              <a:rPr lang="en-US" sz="3600">
                <a:solidFill>
                  <a:schemeClr val="tx2"/>
                </a:solidFill>
              </a:rPr>
              <a:t>Interactions inside my scene </a:t>
            </a:r>
          </a:p>
        </p:txBody>
      </p:sp>
      <p:grpSp>
        <p:nvGrpSpPr>
          <p:cNvPr id="27" name="Group 26">
            <a:extLst>
              <a:ext uri="{FF2B5EF4-FFF2-40B4-BE49-F238E27FC236}">
                <a16:creationId xmlns:a16="http://schemas.microsoft.com/office/drawing/2014/main" id="{5E02D55A-F529-4B19-BAF9-F63240A7B4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839"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60367E3C-3947-493D-9458-5955DB20AE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1E8D9785-21DB-4CE6-B138-2999AD6161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4">
              <a:extLst>
                <a:ext uri="{FF2B5EF4-FFF2-40B4-BE49-F238E27FC236}">
                  <a16:creationId xmlns:a16="http://schemas.microsoft.com/office/drawing/2014/main" id="{43AA5AD5-8F29-4165-8112-305DDDDDD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2A4EC0CF-F38F-4D7F-B48D-9A26E814DF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2FD69C2-10FF-52BE-B41B-82A79D147127}"/>
              </a:ext>
            </a:extLst>
          </p:cNvPr>
          <p:cNvSpPr>
            <a:spLocks noGrp="1"/>
          </p:cNvSpPr>
          <p:nvPr>
            <p:ph idx="1"/>
          </p:nvPr>
        </p:nvSpPr>
        <p:spPr>
          <a:xfrm>
            <a:off x="5257800" y="1553134"/>
            <a:ext cx="6128539" cy="3751732"/>
          </a:xfrm>
        </p:spPr>
        <p:txBody>
          <a:bodyPr anchor="ctr">
            <a:normAutofit lnSpcReduction="10000"/>
          </a:bodyPr>
          <a:lstStyle/>
          <a:p>
            <a:pPr marL="342900" lvl="0" indent="-342900">
              <a:buFont typeface="Symbol" pitchFamily="2" charset="2"/>
              <a:buChar char=""/>
            </a:pPr>
            <a:r>
              <a:rPr lang="en-GB" sz="13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walk up to hazard sign and siren noise starts and then stops when walk away from it </a:t>
            </a:r>
          </a:p>
          <a:p>
            <a:pPr marL="342900" lvl="0" indent="-342900">
              <a:buFont typeface="Symbol" pitchFamily="2" charset="2"/>
              <a:buChar char=""/>
            </a:pPr>
            <a:r>
              <a:rPr lang="en-GB" sz="13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walk up to sandbags and the water levels flood the town and when u walk away it stops at the level it gets too when you walk away from the trigger </a:t>
            </a:r>
          </a:p>
          <a:p>
            <a:pPr marL="342900" lvl="0" indent="-342900">
              <a:buFont typeface="Symbol" pitchFamily="2" charset="2"/>
              <a:buChar char=""/>
            </a:pPr>
            <a:r>
              <a:rPr lang="en-GB" sz="13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walk up to earth and gives you a fact about rising sea levels </a:t>
            </a:r>
          </a:p>
          <a:p>
            <a:pPr marL="342900" lvl="0" indent="-342900">
              <a:buFont typeface="Symbol" pitchFamily="2" charset="2"/>
              <a:buChar char=""/>
            </a:pPr>
            <a:r>
              <a:rPr lang="en-GB" sz="13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walks up to iceberg and another fact about rising sea levels to do with melting ice</a:t>
            </a:r>
          </a:p>
          <a:p>
            <a:pPr marL="342900" lvl="0" indent="-342900">
              <a:buFont typeface="Symbol" pitchFamily="2" charset="2"/>
              <a:buChar char=""/>
            </a:pPr>
            <a:r>
              <a:rPr lang="en-GB" sz="13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walk up to police officer press the key e  and have a conversation with police officer about what’s going on in the city </a:t>
            </a:r>
          </a:p>
          <a:p>
            <a:pPr marL="342900" lvl="0" indent="-342900">
              <a:buFont typeface="Symbol" pitchFamily="2" charset="2"/>
              <a:buChar char=""/>
            </a:pPr>
            <a:r>
              <a:rPr lang="en-GB" sz="13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walk up to sun and a fact about the heat and how it affects rising sea levels </a:t>
            </a:r>
          </a:p>
          <a:p>
            <a:pPr marL="342900" lvl="0" indent="-342900">
              <a:buFont typeface="Symbol" pitchFamily="2" charset="2"/>
              <a:buChar char=""/>
            </a:pPr>
            <a:r>
              <a:rPr lang="en-GB" sz="13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walk up to first tree and a pop up explaining what trees do to help the world and then a button which gets you off it </a:t>
            </a:r>
          </a:p>
          <a:p>
            <a:pPr marL="342900" lvl="0" indent="-342900">
              <a:buFont typeface="Symbol" pitchFamily="2" charset="2"/>
              <a:buChar char=""/>
            </a:pPr>
            <a:r>
              <a:rPr lang="en-GB" sz="13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walk up to another tree and press the key e and the player can plant more trees around the scene </a:t>
            </a:r>
          </a:p>
          <a:p>
            <a:pPr marL="342900" lvl="0" indent="-342900">
              <a:buFont typeface="Symbol" pitchFamily="2" charset="2"/>
              <a:buChar char=""/>
            </a:pPr>
            <a:r>
              <a:rPr lang="en-GB" sz="1300" kern="100" dirty="0">
                <a:solidFill>
                  <a:schemeClr val="tx2"/>
                </a:solidFill>
                <a:latin typeface="Aptos" panose="020B0004020202020204" pitchFamily="34" charset="0"/>
                <a:ea typeface="Aptos" panose="020B0004020202020204" pitchFamily="34" charset="0"/>
                <a:cs typeface="Times New Roman" panose="02020603050405020304" pitchFamily="18" charset="0"/>
              </a:rPr>
              <a:t>Walks up to phone box and video comes up </a:t>
            </a:r>
            <a:endParaRPr lang="en-GB" sz="13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1300" dirty="0">
              <a:solidFill>
                <a:schemeClr val="tx2"/>
              </a:solidFill>
            </a:endParaRPr>
          </a:p>
        </p:txBody>
      </p:sp>
      <p:grpSp>
        <p:nvGrpSpPr>
          <p:cNvPr id="31" name="Group 30">
            <a:extLst>
              <a:ext uri="{FF2B5EF4-FFF2-40B4-BE49-F238E27FC236}">
                <a16:creationId xmlns:a16="http://schemas.microsoft.com/office/drawing/2014/main" id="{47A3A52F-BCB3-444D-9372-EE018B135C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535970" y="4114799"/>
            <a:ext cx="3655725" cy="2743201"/>
            <a:chOff x="-305" y="-1"/>
            <a:chExt cx="3832880" cy="2876136"/>
          </a:xfrm>
        </p:grpSpPr>
        <p:sp>
          <p:nvSpPr>
            <p:cNvPr id="19" name="Freeform: Shape 18">
              <a:extLst>
                <a:ext uri="{FF2B5EF4-FFF2-40B4-BE49-F238E27FC236}">
                  <a16:creationId xmlns:a16="http://schemas.microsoft.com/office/drawing/2014/main" id="{91E32C13-DED6-4967-85B8-68DD77103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9">
              <a:extLst>
                <a:ext uri="{FF2B5EF4-FFF2-40B4-BE49-F238E27FC236}">
                  <a16:creationId xmlns:a16="http://schemas.microsoft.com/office/drawing/2014/main" id="{38DDA515-BC6A-47FB-951E-E1E792875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0">
              <a:extLst>
                <a:ext uri="{FF2B5EF4-FFF2-40B4-BE49-F238E27FC236}">
                  <a16:creationId xmlns:a16="http://schemas.microsoft.com/office/drawing/2014/main" id="{B97EEFA7-6787-4EC0-8284-6D3D27306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1">
              <a:extLst>
                <a:ext uri="{FF2B5EF4-FFF2-40B4-BE49-F238E27FC236}">
                  <a16:creationId xmlns:a16="http://schemas.microsoft.com/office/drawing/2014/main" id="{1A9621AC-50AB-4B43-896D-78FE571A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7984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14" name="Freeform: Shape 13">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4F223DF-D83D-B8E1-FC46-512F116AEB9E}"/>
              </a:ext>
            </a:extLst>
          </p:cNvPr>
          <p:cNvSpPr>
            <a:spLocks noGrp="1"/>
          </p:cNvSpPr>
          <p:nvPr>
            <p:ph type="title"/>
          </p:nvPr>
        </p:nvSpPr>
        <p:spPr>
          <a:xfrm>
            <a:off x="804672" y="2023236"/>
            <a:ext cx="3659777" cy="2820908"/>
          </a:xfrm>
        </p:spPr>
        <p:txBody>
          <a:bodyPr>
            <a:normAutofit/>
          </a:bodyPr>
          <a:lstStyle/>
          <a:p>
            <a:r>
              <a:rPr lang="en-US" sz="4000">
                <a:solidFill>
                  <a:schemeClr val="tx2"/>
                </a:solidFill>
              </a:rPr>
              <a:t>audio</a:t>
            </a:r>
          </a:p>
        </p:txBody>
      </p:sp>
      <p:graphicFrame>
        <p:nvGraphicFramePr>
          <p:cNvPr id="5" name="Content Placeholder 2">
            <a:extLst>
              <a:ext uri="{FF2B5EF4-FFF2-40B4-BE49-F238E27FC236}">
                <a16:creationId xmlns:a16="http://schemas.microsoft.com/office/drawing/2014/main" id="{277834A6-9681-BF17-772D-0E2190CF652F}"/>
              </a:ext>
            </a:extLst>
          </p:cNvPr>
          <p:cNvGraphicFramePr>
            <a:graphicFrameLocks noGrp="1"/>
          </p:cNvGraphicFramePr>
          <p:nvPr>
            <p:ph idx="1"/>
            <p:extLst>
              <p:ext uri="{D42A27DB-BD31-4B8C-83A1-F6EECF244321}">
                <p14:modId xmlns:p14="http://schemas.microsoft.com/office/powerpoint/2010/main" val="1663291443"/>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0710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B866-92FE-D7E9-C4BB-9F37ECE523DF}"/>
              </a:ext>
            </a:extLst>
          </p:cNvPr>
          <p:cNvSpPr>
            <a:spLocks noGrp="1"/>
          </p:cNvSpPr>
          <p:nvPr>
            <p:ph type="title"/>
          </p:nvPr>
        </p:nvSpPr>
        <p:spPr>
          <a:xfrm>
            <a:off x="254000" y="151141"/>
            <a:ext cx="10515600" cy="1325563"/>
          </a:xfrm>
        </p:spPr>
        <p:txBody>
          <a:bodyPr/>
          <a:lstStyle/>
          <a:p>
            <a:r>
              <a:rPr lang="en-US" dirty="0"/>
              <a:t>Evaluation </a:t>
            </a:r>
          </a:p>
        </p:txBody>
      </p:sp>
      <p:sp>
        <p:nvSpPr>
          <p:cNvPr id="4" name="TextBox 3">
            <a:extLst>
              <a:ext uri="{FF2B5EF4-FFF2-40B4-BE49-F238E27FC236}">
                <a16:creationId xmlns:a16="http://schemas.microsoft.com/office/drawing/2014/main" id="{7AD46660-F4BD-E10B-A369-28958A5D2680}"/>
              </a:ext>
            </a:extLst>
          </p:cNvPr>
          <p:cNvSpPr txBox="1"/>
          <p:nvPr/>
        </p:nvSpPr>
        <p:spPr>
          <a:xfrm>
            <a:off x="254000" y="1246847"/>
            <a:ext cx="11684000" cy="5724644"/>
          </a:xfrm>
          <a:prstGeom prst="rect">
            <a:avLst/>
          </a:prstGeom>
          <a:noFill/>
        </p:spPr>
        <p:txBody>
          <a:bodyPr wrap="square" rtlCol="0">
            <a:spAutoFit/>
          </a:bodyPr>
          <a:lstStyle/>
          <a:p>
            <a:r>
              <a:rPr lang="en-GB" sz="1200" kern="100" dirty="0">
                <a:effectLst/>
                <a:latin typeface="Aptos" panose="020B0004020202020204" pitchFamily="34" charset="0"/>
                <a:ea typeface="Aptos" panose="020B0004020202020204" pitchFamily="34" charset="0"/>
                <a:cs typeface="Times New Roman" panose="02020603050405020304" pitchFamily="18" charset="0"/>
              </a:rPr>
              <a:t>For my Media production assignment, I created an interactive environment focused on educating users about rising sea levels. my final product featured a cityscape environment with interactive elements such as NPC dialogues, tree planting mechanics, pop up information panels, sounds and more. I chose this interactive world for my subject as I think this shows in a fun way what is happening to the earth overtime by giving the user facts and statistics as well as having audio, conversations, and inputting more assets into the game yourself to show what they can do in real life to help. </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I am satisfied with my final products and implementation of my assignment. The cityscape environment created using asset packs from the Unity Asset Store and custom models in Maya, I created myself, successfully conveyed the setting and provided a visually engaging backdrop for the interactive elements.</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The use of NPC dialogues added depth to the experience, allowing users to engage in conversations and learn more about the effects of rising sea levels from virtual characters. The branching dialogue system provided flexibility and interactivity, enhancing the educational aspect of the project, this is also the same for the pop-up panels which gives you facts about that specific object the player walks up to. </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The tree planting mechanics served as a hands-on learning experience, encouraging users to act and contribute to environmental sustainability within my world. By dynamically spawning trees near designated areas, users were able to visualize the positive impact of reforestation efforts in combating rising sea levels.</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Audio visual cues, such as triggered sounds and animated elements representing flooding scenarios, effectively conveyed the urgency of addressing climate change and its impact on coastal cities. The siren sound added a sense of urgency and created a sense of worry for what could happen to the real world if we don’t act up on some things to help stop rising sea levels. As well as this I added a video player to my scene so when triggered my video from first term is played to speak more about the subject.</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While the final products met the project objectives, there are some known issues and areas for improvement that I identified during the development process, I got some people to test my game on pc, laptop and windows and some users reported performance issues, particularly on lower end hardware configurations. Optimizing asset management, rendering pipelines, and script execution will be crucial for improving overall performance and ensuring a smooth user experience.</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 Feedback from playtesting highlighted areas for usability enhancements, such as adjusting audio levels, optimizing text size for readability, and refining gameplay mechanics for smoother interaction. Implementing these improvements will enhance the overall user experience and accessibility of the project.</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 While the cityscape environment was visually appealing, there is room for further visual polish and refinement. Adding more detail to the environment, adding lighting and shaders, and enhancing asset integration will elevate the overall visual fidelity of the project.</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In conclusion, my assignment provided a valuable opportunity to explore the capabilities of the Unity engine and create an immersive educational experience on rising sea levels. The final products successfully achieved the project objectives and showcased the potential of interactive storytelling in virtual environments.</a:t>
            </a:r>
          </a:p>
          <a:p>
            <a:r>
              <a:rPr lang="en-GB" sz="1200" kern="100" dirty="0">
                <a:effectLst/>
                <a:latin typeface="Aptos" panose="020B0004020202020204" pitchFamily="34" charset="0"/>
                <a:ea typeface="Aptos" panose="020B0004020202020204" pitchFamily="34" charset="0"/>
                <a:cs typeface="Times New Roman" panose="02020603050405020304" pitchFamily="18" charset="0"/>
              </a:rPr>
              <a:t> Moving forward, I plan to address the known issues and areas for improvement identified during the evaluation process. By iteratively refining and enhancing the project, I aim to create a compelling and impactful virtual experience that educates and inspires users to act on climate change.</a:t>
            </a:r>
          </a:p>
          <a:p>
            <a:endParaRPr lang="en-US" dirty="0"/>
          </a:p>
        </p:txBody>
      </p:sp>
    </p:spTree>
    <p:extLst>
      <p:ext uri="{BB962C8B-B14F-4D97-AF65-F5344CB8AC3E}">
        <p14:creationId xmlns:p14="http://schemas.microsoft.com/office/powerpoint/2010/main" val="2308241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8775EF6-9A24-E3B2-F9C8-32B36B135B52}"/>
              </a:ext>
            </a:extLst>
          </p:cNvPr>
          <p:cNvSpPr>
            <a:spLocks noGrp="1"/>
          </p:cNvSpPr>
          <p:nvPr>
            <p:ph type="title"/>
          </p:nvPr>
        </p:nvSpPr>
        <p:spPr>
          <a:xfrm>
            <a:off x="804672" y="1243013"/>
            <a:ext cx="3855720" cy="4371974"/>
          </a:xfrm>
        </p:spPr>
        <p:txBody>
          <a:bodyPr>
            <a:normAutofit/>
          </a:bodyPr>
          <a:lstStyle/>
          <a:p>
            <a:r>
              <a:rPr lang="en-US" sz="3600" dirty="0">
                <a:solidFill>
                  <a:schemeClr val="tx2"/>
                </a:solidFill>
              </a:rPr>
              <a:t>References </a:t>
            </a:r>
          </a:p>
        </p:txBody>
      </p:sp>
      <p:grpSp>
        <p:nvGrpSpPr>
          <p:cNvPr id="12" name="Group 11">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97348" y="5285"/>
            <a:ext cx="7294653" cy="6858000"/>
            <a:chOff x="4897348" y="-5799"/>
            <a:chExt cx="7294653" cy="6858000"/>
          </a:xfrm>
        </p:grpSpPr>
        <p:sp>
          <p:nvSpPr>
            <p:cNvPr id="13" name="Freeform: Shape 12">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38EE5F19-861E-A7C3-D78B-3C70A0FA8792}"/>
              </a:ext>
            </a:extLst>
          </p:cNvPr>
          <p:cNvSpPr>
            <a:spLocks noGrp="1"/>
          </p:cNvSpPr>
          <p:nvPr>
            <p:ph idx="1"/>
          </p:nvPr>
        </p:nvSpPr>
        <p:spPr>
          <a:xfrm>
            <a:off x="6632812" y="1032987"/>
            <a:ext cx="4919108" cy="4792027"/>
          </a:xfrm>
        </p:spPr>
        <p:txBody>
          <a:bodyPr anchor="ctr">
            <a:normAutofit/>
          </a:bodyPr>
          <a:lstStyle/>
          <a:p>
            <a:r>
              <a:rPr lang="en-GB" sz="20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  Unity Asset Store: [https://assetstore.unity.com/](</a:t>
            </a:r>
            <a:r>
              <a:rPr lang="en-GB" sz="20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2"/>
              </a:rPr>
              <a:t>https://assetstore.unity.com/</a:t>
            </a:r>
            <a:r>
              <a:rPr lang="en-GB" sz="20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a:t>
            </a:r>
          </a:p>
          <a:p>
            <a:r>
              <a:rPr lang="en-GB" sz="20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 Autodesk Maya: [https://www.autodesk.com/products/maya/overview](</a:t>
            </a:r>
            <a:r>
              <a:rPr lang="en-GB" sz="2000" u="sng" kern="10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3"/>
              </a:rPr>
              <a:t>https://www.autodesk.com/products/maya/overview</a:t>
            </a:r>
            <a:r>
              <a:rPr lang="en-GB" sz="20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a:t>
            </a:r>
          </a:p>
          <a:p>
            <a:r>
              <a:rPr lang="en-GB" sz="20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sound snap -- </a:t>
            </a:r>
            <a:r>
              <a:rPr lang="en-GB" sz="2000" u="sng" kern="100">
                <a:solidFill>
                  <a:schemeClr val="tx2"/>
                </a:solidFill>
                <a:effectLst/>
                <a:latin typeface="Aptos" panose="020B0004020202020204" pitchFamily="34" charset="0"/>
                <a:ea typeface="Aptos" panose="020B0004020202020204" pitchFamily="34" charset="0"/>
                <a:cs typeface="Times New Roman" panose="02020603050405020304" pitchFamily="18" charset="0"/>
                <a:hlinkClick r:id="rId4"/>
              </a:rPr>
              <a:t>https://www.soundsnap.com</a:t>
            </a:r>
            <a:r>
              <a:rPr lang="en-GB" sz="20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 </a:t>
            </a:r>
          </a:p>
          <a:p>
            <a:pPr marL="0" indent="0">
              <a:buNone/>
            </a:pPr>
            <a:endParaRPr lang="en-US" sz="2000">
              <a:solidFill>
                <a:schemeClr val="tx2"/>
              </a:solidFill>
            </a:endParaRPr>
          </a:p>
        </p:txBody>
      </p:sp>
    </p:spTree>
    <p:extLst>
      <p:ext uri="{BB962C8B-B14F-4D97-AF65-F5344CB8AC3E}">
        <p14:creationId xmlns:p14="http://schemas.microsoft.com/office/powerpoint/2010/main" val="303861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8C6697-EEA8-8E7B-61E7-BA1112EEC24A}"/>
              </a:ext>
            </a:extLst>
          </p:cNvPr>
          <p:cNvSpPr>
            <a:spLocks noGrp="1"/>
          </p:cNvSpPr>
          <p:nvPr>
            <p:ph type="title"/>
          </p:nvPr>
        </p:nvSpPr>
        <p:spPr>
          <a:xfrm>
            <a:off x="0" y="0"/>
            <a:ext cx="5754696" cy="1837349"/>
          </a:xfrm>
        </p:spPr>
        <p:txBody>
          <a:bodyPr>
            <a:normAutofit/>
          </a:bodyPr>
          <a:lstStyle/>
          <a:p>
            <a:pPr algn="ctr"/>
            <a:r>
              <a:rPr lang="en-US" sz="3600" dirty="0">
                <a:solidFill>
                  <a:schemeClr val="tx2"/>
                </a:solidFill>
              </a:rPr>
              <a:t>Ideation work</a:t>
            </a: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43E38A8-F579-655D-7E99-CF2CB1BF0737}"/>
              </a:ext>
            </a:extLst>
          </p:cNvPr>
          <p:cNvSpPr>
            <a:spLocks noGrp="1"/>
          </p:cNvSpPr>
          <p:nvPr>
            <p:ph idx="1"/>
          </p:nvPr>
        </p:nvSpPr>
        <p:spPr>
          <a:xfrm>
            <a:off x="646023" y="1210460"/>
            <a:ext cx="10899648" cy="6382062"/>
          </a:xfrm>
        </p:spPr>
        <p:txBody>
          <a:bodyPr anchor="t">
            <a:normAutofit fontScale="32500" lnSpcReduction="20000"/>
          </a:bodyPr>
          <a:lstStyle/>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Reflecting on the research conducted in the previous term regarding rising sea levels, the ideation process for designing and creating a 3D interactive experience involves synthesizing key learnings and leveraging them to develop an immersive and educational platform. The aim is to raise awareness about the impacts of rising sea levels and engage users in an interactive exploration of related themes.</a:t>
            </a:r>
          </a:p>
          <a:p>
            <a:pPr marL="0" indent="0">
              <a:buNone/>
            </a:pPr>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Key Concepts and Themes</a:t>
            </a:r>
          </a:p>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Impact on Coastal Communities:  Explore the effects of rising sea levels on coastal communities, including displacement, infrastructure damage, and loss of livelihoods.</a:t>
            </a:r>
          </a:p>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Environmental Consequences:  Investigate the environmental consequences of rising sea levels, such as habitat destruction, loss of biodiversity, and increased frequency of natural disasters.</a:t>
            </a:r>
          </a:p>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Mitigation and Adaptation Strategies:  Highlight various mitigation and adaptation strategies employed to address the challenges posed by rising sea levels, including seawalls, mangrove restoration, and sustainable coastal development.</a:t>
            </a:r>
          </a:p>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Climate Change Connection: Connect rising sea levels to broader issues of climate change, emphasizing the role of human activities in exacerbating the problem.</a:t>
            </a:r>
          </a:p>
          <a:p>
            <a:pPr marL="0" indent="0">
              <a:buNone/>
            </a:pPr>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Interactive Experience Features:</a:t>
            </a:r>
          </a:p>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Virtual Environment Creation:  use Maya to design and develop 3D assets representing rising sea levels including planets like the sun, earth, and ice bergs to show the effects of melting ice bergs </a:t>
            </a:r>
          </a:p>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Navigable Environment: Construct a navigable virtual environment where users can explore different scenarios and interact with elements such as sea level rise projections, flood simulations, and community resilience measures.</a:t>
            </a:r>
          </a:p>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Interactive Elements: Incorporate interactive elements within the environment, allowing users to engage with informational pop-ups providing information on rising sea levels </a:t>
            </a:r>
          </a:p>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Narrative Framework: Develop a narrative framework that guides users through the interactive experience, weaving together scientific information, personal stories, and multimedia content to create a compelling and immersive storytelling experience, embedded with sounds to make it more educational and fun and not so negative to  make people want to change it.</a:t>
            </a:r>
          </a:p>
          <a:p>
            <a:pPr marL="228600"/>
            <a:r>
              <a:rPr lang="en-GB" sz="45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User Engagement: such as conversations and buttons </a:t>
            </a:r>
          </a:p>
          <a:p>
            <a:pPr marL="0" indent="0">
              <a:buNone/>
            </a:pPr>
            <a:r>
              <a:rPr lang="en-GB" sz="2600" b="1"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 </a:t>
            </a:r>
            <a:endParaRPr lang="en-GB" sz="26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500" dirty="0">
              <a:solidFill>
                <a:schemeClr val="tx2"/>
              </a:solidFill>
            </a:endParaRP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455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5349210-BF15-C8D0-D704-BE1753AEBD40}"/>
              </a:ext>
            </a:extLst>
          </p:cNvPr>
          <p:cNvSpPr>
            <a:spLocks noGrp="1"/>
          </p:cNvSpPr>
          <p:nvPr>
            <p:ph type="title"/>
          </p:nvPr>
        </p:nvSpPr>
        <p:spPr>
          <a:xfrm>
            <a:off x="804672" y="2053641"/>
            <a:ext cx="3669161" cy="2760098"/>
          </a:xfrm>
        </p:spPr>
        <p:txBody>
          <a:bodyPr>
            <a:normAutofit/>
          </a:bodyPr>
          <a:lstStyle/>
          <a:p>
            <a:r>
              <a:rPr lang="en-US" sz="4000">
                <a:solidFill>
                  <a:schemeClr val="tx2"/>
                </a:solidFill>
              </a:rPr>
              <a:t>Assets </a:t>
            </a:r>
          </a:p>
        </p:txBody>
      </p:sp>
      <p:sp>
        <p:nvSpPr>
          <p:cNvPr id="3" name="Content Placeholder 2">
            <a:extLst>
              <a:ext uri="{FF2B5EF4-FFF2-40B4-BE49-F238E27FC236}">
                <a16:creationId xmlns:a16="http://schemas.microsoft.com/office/drawing/2014/main" id="{CA34664E-1B1A-B73D-6AA6-5082AD9D0A17}"/>
              </a:ext>
            </a:extLst>
          </p:cNvPr>
          <p:cNvSpPr>
            <a:spLocks noGrp="1"/>
          </p:cNvSpPr>
          <p:nvPr>
            <p:ph idx="1"/>
          </p:nvPr>
        </p:nvSpPr>
        <p:spPr>
          <a:xfrm>
            <a:off x="5646907" y="801865"/>
            <a:ext cx="6258581" cy="5681209"/>
          </a:xfrm>
          <a:noFill/>
          <a:ln>
            <a:noFill/>
          </a:ln>
        </p:spPr>
        <p:txBody>
          <a:bodyPr anchor="ctr">
            <a:normAutofit/>
          </a:bodyPr>
          <a:lstStyle/>
          <a:p>
            <a:r>
              <a:rPr lang="en-GB" sz="12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Maya assets – I created multiple maya assets for my interactive world in unity. I decided beforehand what assets to create which fit my theme and I chose planet earth, the sun and an iceberg as these three assets will be needed in my world for the interactivity part and to make it make sense. As well as this I looked on unity assets before I started to see what they had that could fit my needs and these three were the main things I couldn’t find that I liked the look of or fit the aesthetic for my world. </a:t>
            </a:r>
          </a:p>
          <a:p>
            <a:r>
              <a:rPr lang="en-GB" sz="12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 </a:t>
            </a:r>
          </a:p>
          <a:p>
            <a:r>
              <a:rPr lang="en-GB" sz="1200" b="1"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Planet earth</a:t>
            </a:r>
            <a:r>
              <a:rPr lang="en-GB" sz="12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 – I created a 3d oval and from there I hyper shaded the object with three different layers of materials which I found in maya textures you can download online. Once I hyper shaded them to the correct points and added lighting planet earth became realistic and fun.</a:t>
            </a:r>
          </a:p>
          <a:p>
            <a:r>
              <a:rPr lang="en-GB" sz="12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 </a:t>
            </a:r>
          </a:p>
          <a:p>
            <a:r>
              <a:rPr lang="en-GB" sz="1200" b="1"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Sun </a:t>
            </a:r>
            <a:r>
              <a:rPr lang="en-GB" sz="12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 I created again the same shape and from there added a fractural texture from there I just played around with the local attributes and made the perfect colour scheme for the sun that gave a shadow like fee and 3d fire to it. </a:t>
            </a:r>
          </a:p>
          <a:p>
            <a:r>
              <a:rPr lang="en-GB" sz="12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 </a:t>
            </a:r>
          </a:p>
          <a:p>
            <a:r>
              <a:rPr lang="en-GB" sz="1200" b="1"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Iceberg</a:t>
            </a:r>
            <a:r>
              <a:rPr lang="en-GB" sz="1200" kern="100">
                <a:solidFill>
                  <a:schemeClr val="tx2"/>
                </a:solidFill>
                <a:effectLst/>
                <a:latin typeface="Aptos" panose="020B0004020202020204" pitchFamily="34" charset="0"/>
                <a:ea typeface="Aptos" panose="020B0004020202020204" pitchFamily="34" charset="0"/>
                <a:cs typeface="Times New Roman" panose="02020603050405020304" pitchFamily="18" charset="0"/>
              </a:rPr>
              <a:t> - with my ice berg I started off with just a long oval 3d shape and from there I moved around the faces and budged them in and made it have a textured outside to it and from there I just added a water texture from maya textures and made the opacity low.</a:t>
            </a:r>
            <a:endParaRPr lang="en-GB" sz="12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60920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ball&#10;&#10;Description automatically generated">
            <a:extLst>
              <a:ext uri="{FF2B5EF4-FFF2-40B4-BE49-F238E27FC236}">
                <a16:creationId xmlns:a16="http://schemas.microsoft.com/office/drawing/2014/main" id="{7EA6C44F-3EFF-652C-F7C0-2A65449D1277}"/>
              </a:ext>
            </a:extLst>
          </p:cNvPr>
          <p:cNvPicPr>
            <a:picLocks noChangeAspect="1"/>
          </p:cNvPicPr>
          <p:nvPr/>
        </p:nvPicPr>
        <p:blipFill rotWithShape="1">
          <a:blip r:embed="rId2"/>
          <a:srcRect l="26258" r="25739"/>
          <a:stretch/>
        </p:blipFill>
        <p:spPr>
          <a:xfrm>
            <a:off x="-9527" y="3725"/>
            <a:ext cx="5846165" cy="6850548"/>
          </a:xfrm>
          <a:prstGeom prst="rect">
            <a:avLst/>
          </a:prstGeom>
        </p:spPr>
      </p:pic>
      <p:grpSp>
        <p:nvGrpSpPr>
          <p:cNvPr id="12" name="Group 11">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3" name="Freeform: Shape 12">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6" name="Freeform: Shape 15">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3D213C55-A03C-EA01-3435-F12F7F6DA176}"/>
              </a:ext>
            </a:extLst>
          </p:cNvPr>
          <p:cNvSpPr>
            <a:spLocks noGrp="1"/>
          </p:cNvSpPr>
          <p:nvPr>
            <p:ph type="title"/>
          </p:nvPr>
        </p:nvSpPr>
        <p:spPr>
          <a:xfrm>
            <a:off x="6094105" y="802955"/>
            <a:ext cx="4977976" cy="1454051"/>
          </a:xfrm>
        </p:spPr>
        <p:txBody>
          <a:bodyPr anchor="b">
            <a:normAutofit/>
          </a:bodyPr>
          <a:lstStyle/>
          <a:p>
            <a:r>
              <a:rPr lang="en-US" sz="3600">
                <a:solidFill>
                  <a:schemeClr val="tx2"/>
                </a:solidFill>
              </a:rPr>
              <a:t>Sun asset </a:t>
            </a:r>
          </a:p>
        </p:txBody>
      </p:sp>
      <p:sp>
        <p:nvSpPr>
          <p:cNvPr id="3" name="Content Placeholder 2">
            <a:extLst>
              <a:ext uri="{FF2B5EF4-FFF2-40B4-BE49-F238E27FC236}">
                <a16:creationId xmlns:a16="http://schemas.microsoft.com/office/drawing/2014/main" id="{028C72E1-BD54-BD44-D4E1-35AB73424280}"/>
              </a:ext>
            </a:extLst>
          </p:cNvPr>
          <p:cNvSpPr>
            <a:spLocks noGrp="1"/>
          </p:cNvSpPr>
          <p:nvPr>
            <p:ph idx="1"/>
          </p:nvPr>
        </p:nvSpPr>
        <p:spPr>
          <a:xfrm>
            <a:off x="6090574" y="2415756"/>
            <a:ext cx="4977578" cy="3639289"/>
          </a:xfrm>
        </p:spPr>
        <p:txBody>
          <a:bodyPr anchor="ctr">
            <a:normAutofit/>
          </a:bodyPr>
          <a:lstStyle/>
          <a:p>
            <a:r>
              <a:rPr lang="en-US" sz="1800">
                <a:solidFill>
                  <a:schemeClr val="tx2"/>
                </a:solidFill>
              </a:rPr>
              <a:t>I crafted a sun asset in Maya by sculpting a cylinder and then infused it with dynamic texture through a fractal texture overlay atop Lambert shading. This texture animation showed the fiery essence of sunbeams. Yet, I wasn’t aware beforehand that integrating this into Unity not work due to the texture's complexity. So instead of this, in Unity, I seamlessly substituted the original texture with an online one to maintain visual consistency with my custom assets. You can observe the resemblance between the rendered assets and my creations here.</a:t>
            </a:r>
          </a:p>
        </p:txBody>
      </p:sp>
    </p:spTree>
    <p:extLst>
      <p:ext uri="{BB962C8B-B14F-4D97-AF65-F5344CB8AC3E}">
        <p14:creationId xmlns:p14="http://schemas.microsoft.com/office/powerpoint/2010/main" val="371958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DB491-1B76-AADF-44B9-38DAE8F6EC93}"/>
              </a:ext>
            </a:extLst>
          </p:cNvPr>
          <p:cNvSpPr>
            <a:spLocks noGrp="1"/>
          </p:cNvSpPr>
          <p:nvPr>
            <p:ph type="title"/>
          </p:nvPr>
        </p:nvSpPr>
        <p:spPr>
          <a:xfrm>
            <a:off x="804672" y="338328"/>
            <a:ext cx="5011473" cy="1773936"/>
          </a:xfrm>
        </p:spPr>
        <p:txBody>
          <a:bodyPr>
            <a:normAutofit/>
          </a:bodyPr>
          <a:lstStyle/>
          <a:p>
            <a:r>
              <a:rPr lang="en-US" sz="3600">
                <a:solidFill>
                  <a:schemeClr val="tx2"/>
                </a:solidFill>
              </a:rPr>
              <a:t>Earth asset </a:t>
            </a:r>
          </a:p>
        </p:txBody>
      </p:sp>
      <p:grpSp>
        <p:nvGrpSpPr>
          <p:cNvPr id="16" name="Group 15">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7" name="Freeform: Shape 16">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9E1A334F-4EE7-6E5A-B0C8-8B4A79D25E32}"/>
              </a:ext>
            </a:extLst>
          </p:cNvPr>
          <p:cNvSpPr>
            <a:spLocks noGrp="1"/>
          </p:cNvSpPr>
          <p:nvPr>
            <p:ph idx="1"/>
          </p:nvPr>
        </p:nvSpPr>
        <p:spPr>
          <a:xfrm>
            <a:off x="6355641" y="338328"/>
            <a:ext cx="5029200" cy="1773936"/>
          </a:xfrm>
        </p:spPr>
        <p:txBody>
          <a:bodyPr anchor="ctr">
            <a:normAutofit/>
          </a:bodyPr>
          <a:lstStyle/>
          <a:p>
            <a:r>
              <a:rPr lang="en-US" sz="1800">
                <a:solidFill>
                  <a:schemeClr val="tx2"/>
                </a:solidFill>
              </a:rPr>
              <a:t>I created the same shape again but this time for the earth I hypershader the material and I got three existing materials from online to add into the hypersphere window adding it to different parts of the body. </a:t>
            </a:r>
          </a:p>
        </p:txBody>
      </p:sp>
      <p:pic>
        <p:nvPicPr>
          <p:cNvPr id="5" name="Picture 4" descr="A screenshot of a computer&#10;&#10;Description automatically generated">
            <a:extLst>
              <a:ext uri="{FF2B5EF4-FFF2-40B4-BE49-F238E27FC236}">
                <a16:creationId xmlns:a16="http://schemas.microsoft.com/office/drawing/2014/main" id="{97AC9164-4207-5A31-C8A1-4956AF82EC2B}"/>
              </a:ext>
            </a:extLst>
          </p:cNvPr>
          <p:cNvPicPr>
            <a:picLocks noChangeAspect="1"/>
          </p:cNvPicPr>
          <p:nvPr/>
        </p:nvPicPr>
        <p:blipFill>
          <a:blip r:embed="rId2"/>
          <a:stretch>
            <a:fillRect/>
          </a:stretch>
        </p:blipFill>
        <p:spPr>
          <a:xfrm>
            <a:off x="1079631" y="2881628"/>
            <a:ext cx="5214647" cy="3207007"/>
          </a:xfrm>
          <a:prstGeom prst="rect">
            <a:avLst/>
          </a:prstGeom>
        </p:spPr>
      </p:pic>
      <p:pic>
        <p:nvPicPr>
          <p:cNvPr id="7" name="Picture 6" descr="A close-up of a planet&#10;&#10;Description automatically generated">
            <a:extLst>
              <a:ext uri="{FF2B5EF4-FFF2-40B4-BE49-F238E27FC236}">
                <a16:creationId xmlns:a16="http://schemas.microsoft.com/office/drawing/2014/main" id="{AD264F5E-7EFA-6FC8-D11C-F7BFDAD8AD9A}"/>
              </a:ext>
            </a:extLst>
          </p:cNvPr>
          <p:cNvPicPr>
            <a:picLocks noChangeAspect="1"/>
          </p:cNvPicPr>
          <p:nvPr/>
        </p:nvPicPr>
        <p:blipFill rotWithShape="1">
          <a:blip r:embed="rId3"/>
          <a:srcRect l="33126" t="38671" r="40558" b="21569"/>
          <a:stretch/>
        </p:blipFill>
        <p:spPr>
          <a:xfrm>
            <a:off x="6542842" y="2514951"/>
            <a:ext cx="4791957" cy="3544723"/>
          </a:xfrm>
          <a:prstGeom prst="rect">
            <a:avLst/>
          </a:prstGeom>
        </p:spPr>
      </p:pic>
    </p:spTree>
    <p:extLst>
      <p:ext uri="{BB962C8B-B14F-4D97-AF65-F5344CB8AC3E}">
        <p14:creationId xmlns:p14="http://schemas.microsoft.com/office/powerpoint/2010/main" val="1102918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iceberg with white background&#10;&#10;Description automatically generated with medium confidence">
            <a:extLst>
              <a:ext uri="{FF2B5EF4-FFF2-40B4-BE49-F238E27FC236}">
                <a16:creationId xmlns:a16="http://schemas.microsoft.com/office/drawing/2014/main" id="{C44D8DCF-DC7C-3038-DCDD-EF0909BA2C58}"/>
              </a:ext>
            </a:extLst>
          </p:cNvPr>
          <p:cNvPicPr>
            <a:picLocks noChangeAspect="1"/>
          </p:cNvPicPr>
          <p:nvPr/>
        </p:nvPicPr>
        <p:blipFill rotWithShape="1">
          <a:blip r:embed="rId2"/>
          <a:srcRect l="26827" r="28798"/>
          <a:stretch/>
        </p:blipFill>
        <p:spPr>
          <a:xfrm>
            <a:off x="-1" y="-2"/>
            <a:ext cx="5410198" cy="6858002"/>
          </a:xfrm>
          <a:prstGeom prst="rect">
            <a:avLst/>
          </a:prstGeom>
        </p:spPr>
      </p:pic>
      <p:sp useBgFill="1">
        <p:nvSpPr>
          <p:cNvPr id="27" name="Rectangle 2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0E284-72AF-609B-1DC7-3E6AE9BB9DF1}"/>
              </a:ext>
            </a:extLst>
          </p:cNvPr>
          <p:cNvSpPr>
            <a:spLocks noGrp="1"/>
          </p:cNvSpPr>
          <p:nvPr>
            <p:ph type="title"/>
          </p:nvPr>
        </p:nvSpPr>
        <p:spPr>
          <a:xfrm>
            <a:off x="6115317" y="405685"/>
            <a:ext cx="5464968" cy="1559301"/>
          </a:xfrm>
        </p:spPr>
        <p:txBody>
          <a:bodyPr>
            <a:normAutofit/>
          </a:bodyPr>
          <a:lstStyle/>
          <a:p>
            <a:r>
              <a:rPr lang="en-US" sz="4000"/>
              <a:t>Iceberg asset</a:t>
            </a:r>
          </a:p>
        </p:txBody>
      </p:sp>
      <p:sp>
        <p:nvSpPr>
          <p:cNvPr id="3" name="Content Placeholder 2">
            <a:extLst>
              <a:ext uri="{FF2B5EF4-FFF2-40B4-BE49-F238E27FC236}">
                <a16:creationId xmlns:a16="http://schemas.microsoft.com/office/drawing/2014/main" id="{6B9E2646-0881-7D11-A13B-1831FE297A9D}"/>
              </a:ext>
            </a:extLst>
          </p:cNvPr>
          <p:cNvSpPr>
            <a:spLocks noGrp="1"/>
          </p:cNvSpPr>
          <p:nvPr>
            <p:ph idx="1"/>
          </p:nvPr>
        </p:nvSpPr>
        <p:spPr>
          <a:xfrm>
            <a:off x="6115317" y="2743200"/>
            <a:ext cx="5247340" cy="3496878"/>
          </a:xfrm>
        </p:spPr>
        <p:txBody>
          <a:bodyPr anchor="ctr">
            <a:normAutofit/>
          </a:bodyPr>
          <a:lstStyle/>
          <a:p>
            <a:r>
              <a:rPr lang="en-US" sz="2000" dirty="0"/>
              <a:t>For this I created a cube and from there I manipulated the </a:t>
            </a:r>
            <a:r>
              <a:rPr lang="en-US" sz="2000" dirty="0" err="1"/>
              <a:t>fcaes</a:t>
            </a:r>
            <a:r>
              <a:rPr lang="en-US" sz="2000" dirty="0"/>
              <a:t> by transforming the position of the faces and edges to create points, edges, and irregular surfaces. </a:t>
            </a:r>
          </a:p>
        </p:txBody>
      </p:sp>
    </p:spTree>
    <p:extLst>
      <p:ext uri="{BB962C8B-B14F-4D97-AF65-F5344CB8AC3E}">
        <p14:creationId xmlns:p14="http://schemas.microsoft.com/office/powerpoint/2010/main" val="323622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7" name="Freeform: Shape 16">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A70C9A98-DEDE-69DC-5E43-2F1E9491E68F}"/>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4000" kern="1200">
                <a:solidFill>
                  <a:schemeClr val="tx2"/>
                </a:solidFill>
                <a:latin typeface="+mj-lt"/>
                <a:ea typeface="+mj-ea"/>
                <a:cs typeface="+mj-cs"/>
              </a:rPr>
              <a:t>Story board</a:t>
            </a:r>
          </a:p>
        </p:txBody>
      </p:sp>
      <p:pic>
        <p:nvPicPr>
          <p:cNvPr id="7" name="Picture 6" descr="A white sheet of paper with writing on it&#10;&#10;Description automatically generated">
            <a:extLst>
              <a:ext uri="{FF2B5EF4-FFF2-40B4-BE49-F238E27FC236}">
                <a16:creationId xmlns:a16="http://schemas.microsoft.com/office/drawing/2014/main" id="{658C5057-0E4B-DA69-CE52-4F820FFCF6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914775" y="-29831"/>
            <a:ext cx="4681589" cy="6970653"/>
          </a:xfrm>
          <a:prstGeom prst="rect">
            <a:avLst/>
          </a:prstGeom>
          <a:ln w="9525">
            <a:noFill/>
          </a:ln>
        </p:spPr>
      </p:pic>
    </p:spTree>
    <p:extLst>
      <p:ext uri="{BB962C8B-B14F-4D97-AF65-F5344CB8AC3E}">
        <p14:creationId xmlns:p14="http://schemas.microsoft.com/office/powerpoint/2010/main" val="389917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1962F63-F0F2-2956-CCCC-95DA30D080BE}"/>
              </a:ext>
            </a:extLst>
          </p:cNvPr>
          <p:cNvSpPr>
            <a:spLocks noGrp="1"/>
          </p:cNvSpPr>
          <p:nvPr>
            <p:ph type="title"/>
          </p:nvPr>
        </p:nvSpPr>
        <p:spPr>
          <a:xfrm>
            <a:off x="996346" y="-194220"/>
            <a:ext cx="9833548" cy="1325563"/>
          </a:xfrm>
        </p:spPr>
        <p:txBody>
          <a:bodyPr anchor="b">
            <a:normAutofit/>
          </a:bodyPr>
          <a:lstStyle/>
          <a:p>
            <a:pPr algn="ctr"/>
            <a:r>
              <a:rPr lang="en-US" sz="3600" dirty="0">
                <a:solidFill>
                  <a:schemeClr val="tx2"/>
                </a:solidFill>
              </a:rPr>
              <a:t>Mind map</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A white paper with writing on it&#10;&#10;Description automatically generated">
            <a:extLst>
              <a:ext uri="{FF2B5EF4-FFF2-40B4-BE49-F238E27FC236}">
                <a16:creationId xmlns:a16="http://schemas.microsoft.com/office/drawing/2014/main" id="{8891B112-DEFE-11E0-59E8-6A7E0390300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3985342" y="-49439"/>
            <a:ext cx="4221010" cy="8106938"/>
          </a:xfrm>
          <a:prstGeom prst="rect">
            <a:avLst/>
          </a:prstGeom>
        </p:spPr>
      </p:pic>
    </p:spTree>
    <p:extLst>
      <p:ext uri="{BB962C8B-B14F-4D97-AF65-F5344CB8AC3E}">
        <p14:creationId xmlns:p14="http://schemas.microsoft.com/office/powerpoint/2010/main" val="47290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Sandbaggy Burlap Sand Bag - Size: 14&quot; x 26&quot; - Sandbags 50lb Weight Capacity  - for Flooding, Flood Water Barrier, Tent Sandbags, Store Bags - Sand Not  ...">
            <a:extLst>
              <a:ext uri="{FF2B5EF4-FFF2-40B4-BE49-F238E27FC236}">
                <a16:creationId xmlns:a16="http://schemas.microsoft.com/office/drawing/2014/main" id="{B7B4CAD4-6352-0D22-CAF8-8A3C86ECC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9" y="40822"/>
            <a:ext cx="2466397" cy="24927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7A59E8-3291-2F5D-455C-53E38CBB4F40}"/>
              </a:ext>
            </a:extLst>
          </p:cNvPr>
          <p:cNvSpPr>
            <a:spLocks noGrp="1"/>
          </p:cNvSpPr>
          <p:nvPr>
            <p:ph type="title"/>
          </p:nvPr>
        </p:nvSpPr>
        <p:spPr/>
        <p:txBody>
          <a:bodyPr/>
          <a:lstStyle/>
          <a:p>
            <a:r>
              <a:rPr lang="en-US" dirty="0"/>
              <a:t>Moodboard </a:t>
            </a:r>
          </a:p>
        </p:txBody>
      </p:sp>
      <p:pic>
        <p:nvPicPr>
          <p:cNvPr id="1026" name="Picture 2" descr="What is Minecraft? Build, Discover Realms &amp; More | Minecraft">
            <a:hlinkClick r:id="rId3"/>
            <a:extLst>
              <a:ext uri="{FF2B5EF4-FFF2-40B4-BE49-F238E27FC236}">
                <a16:creationId xmlns:a16="http://schemas.microsoft.com/office/drawing/2014/main" id="{FF8D5AD6-4855-5EEC-53A4-4855D9324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519" y="2077170"/>
            <a:ext cx="3510643" cy="25627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w Poly City - Download Free 3D model by Alessandro.Diamanti  (@diamanti.alessandro) [4169730]">
            <a:hlinkClick r:id="rId5"/>
            <a:extLst>
              <a:ext uri="{FF2B5EF4-FFF2-40B4-BE49-F238E27FC236}">
                <a16:creationId xmlns:a16="http://schemas.microsoft.com/office/drawing/2014/main" id="{BFC55A2E-3616-B4AD-CEA9-D2C738968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0692" y="4537434"/>
            <a:ext cx="3773714" cy="23205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d Game Character Player Images - Free Download on Freepik">
            <a:hlinkClick r:id="rId7"/>
            <a:extLst>
              <a:ext uri="{FF2B5EF4-FFF2-40B4-BE49-F238E27FC236}">
                <a16:creationId xmlns:a16="http://schemas.microsoft.com/office/drawing/2014/main" id="{0763550A-9361-D986-88F5-0F6635DBC5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2162" y="2040354"/>
            <a:ext cx="3796138" cy="25287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4,946 Sea Level Rise Stock Video Footage - 4K and HD Video Clips |  Shutterstock">
            <a:hlinkClick r:id="rId9"/>
            <a:extLst>
              <a:ext uri="{FF2B5EF4-FFF2-40B4-BE49-F238E27FC236}">
                <a16:creationId xmlns:a16="http://schemas.microsoft.com/office/drawing/2014/main" id="{A21A4688-FF5B-2D5D-D38B-C57D3AD922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45071" y="40821"/>
            <a:ext cx="3546929" cy="19995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un Cartoon Images – Browse 630,808 Stock Photos, Vectors, and Video |  Adobe Stock">
            <a:extLst>
              <a:ext uri="{FF2B5EF4-FFF2-40B4-BE49-F238E27FC236}">
                <a16:creationId xmlns:a16="http://schemas.microsoft.com/office/drawing/2014/main" id="{E90247DB-5E33-4389-5155-94078F2126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4406" y="4499779"/>
            <a:ext cx="2317400" cy="2317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arth - Wikipedia">
            <a:extLst>
              <a:ext uri="{FF2B5EF4-FFF2-40B4-BE49-F238E27FC236}">
                <a16:creationId xmlns:a16="http://schemas.microsoft.com/office/drawing/2014/main" id="{2CCC8962-475B-DB48-B156-5BE1632EF5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38300" y="2040354"/>
            <a:ext cx="29537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orld's largest iceberg, A23a, sets sail after 30-year freeze - The  Economic Times">
            <a:extLst>
              <a:ext uri="{FF2B5EF4-FFF2-40B4-BE49-F238E27FC236}">
                <a16:creationId xmlns:a16="http://schemas.microsoft.com/office/drawing/2014/main" id="{3245291A-183C-5590-5419-944BC4034E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1806" y="4499618"/>
            <a:ext cx="3480194" cy="23583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artoon Drawing Of A Police Officer 5520140 Vector Art at Vecteezy">
            <a:extLst>
              <a:ext uri="{FF2B5EF4-FFF2-40B4-BE49-F238E27FC236}">
                <a16:creationId xmlns:a16="http://schemas.microsoft.com/office/drawing/2014/main" id="{6355D5B5-6772-8542-DD3B-DCE548FC5E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479288"/>
            <a:ext cx="2766124" cy="23583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eneral Hazard Symbol Sign">
            <a:extLst>
              <a:ext uri="{FF2B5EF4-FFF2-40B4-BE49-F238E27FC236}">
                <a16:creationId xmlns:a16="http://schemas.microsoft.com/office/drawing/2014/main" id="{A68E01C1-BFB6-501B-A1A2-D407797078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8656" y="-248554"/>
            <a:ext cx="2998824" cy="256277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ity | Fortnite Wiki | Fandom">
            <a:extLst>
              <a:ext uri="{FF2B5EF4-FFF2-40B4-BE49-F238E27FC236}">
                <a16:creationId xmlns:a16="http://schemas.microsoft.com/office/drawing/2014/main" id="{B8CCB1BE-4D18-7080-FAD8-81F99856ED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077170"/>
            <a:ext cx="2548881" cy="246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27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TotalTime>
  <Words>1853</Words>
  <Application>Microsoft Macintosh PowerPoint</Application>
  <PresentationFormat>Widescreen</PresentationFormat>
  <Paragraphs>74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Symbol</vt:lpstr>
      <vt:lpstr>Office Theme</vt:lpstr>
      <vt:lpstr>PowerPoint Presentation</vt:lpstr>
      <vt:lpstr>Ideation work</vt:lpstr>
      <vt:lpstr>Assets </vt:lpstr>
      <vt:lpstr>Sun asset </vt:lpstr>
      <vt:lpstr>Earth asset </vt:lpstr>
      <vt:lpstr>Iceberg asset</vt:lpstr>
      <vt:lpstr>Story board</vt:lpstr>
      <vt:lpstr>Mind map</vt:lpstr>
      <vt:lpstr>Moodboard </vt:lpstr>
      <vt:lpstr>Unity assets used </vt:lpstr>
      <vt:lpstr>Interactions inside my scene </vt:lpstr>
      <vt:lpstr>audio</vt:lpstr>
      <vt:lpstr>Evaluation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Shearman</dc:creator>
  <cp:lastModifiedBy>Lauren Shearman</cp:lastModifiedBy>
  <cp:revision>2</cp:revision>
  <dcterms:created xsi:type="dcterms:W3CDTF">2024-04-23T20:06:10Z</dcterms:created>
  <dcterms:modified xsi:type="dcterms:W3CDTF">2024-04-25T16:54:48Z</dcterms:modified>
</cp:coreProperties>
</file>